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0"/>
  </p:notesMasterIdLst>
  <p:sldIdLst>
    <p:sldId id="256" r:id="rId3"/>
    <p:sldId id="268" r:id="rId4"/>
    <p:sldId id="257" r:id="rId5"/>
    <p:sldId id="266" r:id="rId6"/>
    <p:sldId id="264" r:id="rId7"/>
    <p:sldId id="260" r:id="rId8"/>
    <p:sldId id="261" r:id="rId9"/>
    <p:sldId id="258" r:id="rId10"/>
    <p:sldId id="262" r:id="rId11"/>
    <p:sldId id="275" r:id="rId12"/>
    <p:sldId id="276" r:id="rId13"/>
    <p:sldId id="274" r:id="rId14"/>
    <p:sldId id="269" r:id="rId15"/>
    <p:sldId id="259" r:id="rId16"/>
    <p:sldId id="267" r:id="rId17"/>
    <p:sldId id="270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FF"/>
    <a:srgbClr val="CC33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0526" autoAdjust="0"/>
  </p:normalViewPr>
  <p:slideViewPr>
    <p:cSldViewPr>
      <p:cViewPr>
        <p:scale>
          <a:sx n="130" d="100"/>
          <a:sy n="130" d="100"/>
        </p:scale>
        <p:origin x="9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5CECF-1202-4C92-B060-67E588CEED5C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988C3-01C0-47BF-AB90-61410CB56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5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93390-EB43-45EE-8F57-BE4AD01613E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#n415"/><Relationship Id="rId2" Type="http://schemas.openxmlformats.org/officeDocument/2006/relationships/hyperlink" Target="#n413"/><Relationship Id="rId1" Type="http://schemas.openxmlformats.org/officeDocument/2006/relationships/slideLayout" Target="../slideLayouts/slideLayout2.xml"/><Relationship Id="rId4" Type="http://schemas.openxmlformats.org/officeDocument/2006/relationships/hyperlink" Target="#n417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2021man.wixsite.com/olim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on.gov.ua/npa/pro-provedennia-vseukrainskykh-uchnivskykh-olimpiad-z-navchalnykh-predmetiv-u-20252026-navchalnomu-rotsi" TargetMode="External"/><Relationship Id="rId2" Type="http://schemas.openxmlformats.org/officeDocument/2006/relationships/hyperlink" Target="https://zakon.rada.gov.ua/laws/show/z0187-25#Tex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bNvppLWwst9ZB7hp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an.olymp.kherson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918648" cy="321584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2025/2026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3356992"/>
            <a:ext cx="5429288" cy="2736304"/>
          </a:xfrm>
        </p:spPr>
        <p:txBody>
          <a:bodyPr>
            <a:normAutofit/>
          </a:bodyPr>
          <a:lstStyle/>
          <a:p>
            <a:pPr fontAlgn="base"/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Нове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Положення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 про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олімпіадний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 та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турнірний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рух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Impact" panose="020B0806030902050204" pitchFamily="34" charset="0"/>
            </a:endParaRPr>
          </a:p>
          <a:p>
            <a:pPr fontAlgn="base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Impact" panose="020B0806030902050204" pitchFamily="34" charset="0"/>
              </a:rPr>
              <a:t> </a:t>
            </a:r>
          </a:p>
          <a:p>
            <a:pPr fontAlgn="base"/>
            <a:endParaRPr lang="ru-RU" b="1" dirty="0">
              <a:solidFill>
                <a:schemeClr val="accent1">
                  <a:lumMod val="75000"/>
                </a:schemeClr>
              </a:solidFill>
              <a:latin typeface="Impact" panose="020B0806030902050204" pitchFamily="34" charset="0"/>
            </a:endParaRPr>
          </a:p>
          <a:p>
            <a:pPr fontAlgn="base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Консультант -  </a:t>
            </a:r>
            <a:r>
              <a:rPr lang="ru-RU" sz="2000" b="1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Вікторія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 СУРГАЄВА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Локації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481978"/>
              </p:ext>
            </p:extLst>
          </p:nvPr>
        </p:nvGraphicFramePr>
        <p:xfrm>
          <a:off x="1" y="908725"/>
          <a:ext cx="9143998" cy="6310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0291">
                  <a:extLst>
                    <a:ext uri="{9D8B030D-6E8A-4147-A177-3AD203B41FA5}">
                      <a16:colId xmlns:a16="http://schemas.microsoft.com/office/drawing/2014/main" val="278584279"/>
                    </a:ext>
                  </a:extLst>
                </a:gridCol>
                <a:gridCol w="4724453">
                  <a:extLst>
                    <a:ext uri="{9D8B030D-6E8A-4147-A177-3AD203B41FA5}">
                      <a16:colId xmlns:a16="http://schemas.microsoft.com/office/drawing/2014/main" val="2428207683"/>
                    </a:ext>
                  </a:extLst>
                </a:gridCol>
                <a:gridCol w="551431">
                  <a:extLst>
                    <a:ext uri="{9D8B030D-6E8A-4147-A177-3AD203B41FA5}">
                      <a16:colId xmlns:a16="http://schemas.microsoft.com/office/drawing/2014/main" val="232071467"/>
                    </a:ext>
                  </a:extLst>
                </a:gridCol>
                <a:gridCol w="2987823">
                  <a:extLst>
                    <a:ext uri="{9D8B030D-6E8A-4147-A177-3AD203B41FA5}">
                      <a16:colId xmlns:a16="http://schemas.microsoft.com/office/drawing/2014/main" val="881862608"/>
                    </a:ext>
                  </a:extLst>
                </a:gridCol>
              </a:tblGrid>
              <a:tr h="3704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Територіальні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ЗЗСО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Відповідальна структура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extLst>
                  <a:ext uri="{0D108BD9-81ED-4DB2-BD59-A6C34878D82A}">
                    <a16:rowId xmlns:a16="http://schemas.microsoft.com/office/drawing/2014/main" val="2846749689"/>
                  </a:ext>
                </a:extLst>
              </a:tr>
              <a:tr h="37868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Херсонська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Херсонської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476999"/>
                  </a:ext>
                </a:extLst>
              </a:tr>
              <a:tr h="185237">
                <a:tc rowSpan="5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Голопристанська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 освіти Чулаківської сільської ради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533463"/>
                  </a:ext>
                </a:extLst>
              </a:tr>
              <a:tr h="252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Великокопанівська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407669"/>
                  </a:ext>
                </a:extLst>
              </a:tr>
              <a:tr h="185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Долматівська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713333"/>
                  </a:ext>
                </a:extLst>
              </a:tr>
              <a:tr h="185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Чулаківська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487592"/>
                  </a:ext>
                </a:extLst>
              </a:tr>
              <a:tr h="185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Бехтерська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951425"/>
                  </a:ext>
                </a:extLst>
              </a:tr>
              <a:tr h="185237">
                <a:tc rowSpan="3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Каховська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освіти Каховської міської ради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932542"/>
                  </a:ext>
                </a:extLst>
              </a:tr>
              <a:tr h="185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Любимивська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685079"/>
                  </a:ext>
                </a:extLst>
              </a:tr>
              <a:tr h="2524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Зеленопідська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	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70070"/>
                  </a:ext>
                </a:extLst>
              </a:tr>
              <a:tr h="185237">
                <a:tc rowSpan="3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Новокаховська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Новокаховської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30422"/>
                  </a:ext>
                </a:extLst>
              </a:tr>
              <a:tr h="185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Таврійська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60370"/>
                  </a:ext>
                </a:extLst>
              </a:tr>
              <a:tr h="185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Тавричанська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265939"/>
                  </a:ext>
                </a:extLst>
              </a:tr>
              <a:tr h="75737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Білозерська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освіти, культури, молоді та спорту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Білозерської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селищної ради Херсонського району Херсонської області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050105"/>
                  </a:ext>
                </a:extLst>
              </a:tr>
              <a:tr h="185237">
                <a:tc rowSpan="3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Станіславська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гуманітарного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Чорнобаївської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842974"/>
                  </a:ext>
                </a:extLst>
              </a:tr>
              <a:tr h="185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Чорнобаївська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939565"/>
                  </a:ext>
                </a:extLst>
              </a:tr>
              <a:tr h="3786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Музиківська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9680047"/>
                  </a:ext>
                </a:extLst>
              </a:tr>
              <a:tr h="740950">
                <a:tc rowSpan="2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Великоолександрівська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спорту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Великоолександрівської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селищної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43539"/>
                  </a:ext>
                </a:extLst>
              </a:tr>
              <a:tr h="5199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Борозенська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20" marR="3902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411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914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Локації проведення І етапу Олімпіад: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427011"/>
              </p:ext>
            </p:extLst>
          </p:nvPr>
        </p:nvGraphicFramePr>
        <p:xfrm>
          <a:off x="0" y="980732"/>
          <a:ext cx="9144000" cy="58193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157352994"/>
                    </a:ext>
                  </a:extLst>
                </a:gridCol>
                <a:gridCol w="4362244">
                  <a:extLst>
                    <a:ext uri="{9D8B030D-6E8A-4147-A177-3AD203B41FA5}">
                      <a16:colId xmlns:a16="http://schemas.microsoft.com/office/drawing/2014/main" val="3619263684"/>
                    </a:ext>
                  </a:extLst>
                </a:gridCol>
                <a:gridCol w="534300">
                  <a:extLst>
                    <a:ext uri="{9D8B030D-6E8A-4147-A177-3AD203B41FA5}">
                      <a16:colId xmlns:a16="http://schemas.microsoft.com/office/drawing/2014/main" val="3443079830"/>
                    </a:ext>
                  </a:extLst>
                </a:gridCol>
                <a:gridCol w="3491880">
                  <a:extLst>
                    <a:ext uri="{9D8B030D-6E8A-4147-A177-3AD203B41FA5}">
                      <a16:colId xmlns:a16="http://schemas.microsoft.com/office/drawing/2014/main" val="2803597305"/>
                    </a:ext>
                  </a:extLst>
                </a:gridCol>
              </a:tblGrid>
              <a:tr h="194874">
                <a:tc rowSpan="3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Нововоронцовська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гуманітарних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питань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Нововоронцовської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селищної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975848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Кочубеївська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840037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Високопільська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613534"/>
                  </a:ext>
                </a:extLst>
              </a:tr>
              <a:tr h="172194">
                <a:tc rowSpan="4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Генічеська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Горностаївської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адміністрації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453012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Горностаївська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088825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Великолепетиська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685331"/>
                  </a:ext>
                </a:extLst>
              </a:tr>
              <a:tr h="1599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Новотроїцька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67971"/>
                  </a:ext>
                </a:extLst>
              </a:tr>
              <a:tr h="172194">
                <a:tc rowSpan="4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Бериславська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туризму та спорту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Бериславської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29641"/>
                  </a:ext>
                </a:extLst>
              </a:tr>
              <a:tr h="2373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Новоолександрівська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588079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Милівська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918534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Новорайська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957723"/>
                  </a:ext>
                </a:extLst>
              </a:tr>
              <a:tr h="172194">
                <a:tc rowSpan="3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Олешківська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освіти, у справах сім’ї, молоді та спорту Олешківської міської ради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70535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Виноградівська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337160"/>
                  </a:ext>
                </a:extLst>
              </a:tr>
              <a:tr h="226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Ювілейна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670478"/>
                  </a:ext>
                </a:extLst>
              </a:tr>
              <a:tr h="172194">
                <a:tc rowSpan="5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Скадовська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 освіти Скадовської міської ради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286742"/>
                  </a:ext>
                </a:extLst>
              </a:tr>
              <a:tr h="2186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Новомиколаївська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802676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Мирненська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465285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Каланчацька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95917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Лазурненська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81781"/>
                  </a:ext>
                </a:extLst>
              </a:tr>
              <a:tr h="172194">
                <a:tc rowSpan="3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lvl="1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Дар’ївська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туризму,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спорту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Тягинської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519455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Тягинська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857866"/>
                  </a:ext>
                </a:extLst>
              </a:tr>
              <a:tr h="229344">
                <a:tc vMerge="1">
                  <a:txBody>
                    <a:bodyPr/>
                    <a:lstStyle/>
                    <a:p>
                      <a:pPr marL="457200" lvl="1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Калинівська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988258"/>
                  </a:ext>
                </a:extLst>
              </a:tr>
              <a:tr h="172194">
                <a:tc rowSpan="5"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Чаплинська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спорту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Хрестівської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сільської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580421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Асканія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-Нова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529833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Хрестівська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621014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Нижньосірогозька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875141"/>
                  </a:ext>
                </a:extLst>
              </a:tr>
              <a:tr h="172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Іванівська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565" marR="4156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9819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50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переможців: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Кількість дипломів переможців 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етапу олімпіад із навчальних предметів не має перевищувати 50 % від числа учасників-учнів відповідного класу з орієнтовним розподілом у співвідношенні </a:t>
            </a:r>
            <a:r>
              <a:rPr lang="uk-UA" sz="2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: 2 : 3</a:t>
            </a:r>
            <a:r>
              <a:rPr lang="uk-UA" sz="2600" dirty="0" smtClean="0">
                <a:solidFill>
                  <a:srgbClr val="FF0000"/>
                </a:solidFill>
              </a:rPr>
              <a:t>.</a:t>
            </a:r>
          </a:p>
          <a:p>
            <a:pPr indent="285750" algn="just">
              <a:spcAft>
                <a:spcPts val="750"/>
              </a:spcAft>
            </a:pPr>
            <a:r>
              <a:rPr lang="uk-UA" sz="2800" dirty="0" smtClean="0"/>
              <a:t>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Додатково до 10 % загальної кількості учасників-учнів можуть отримувати заохочувальні нагороди — спеціальні дипломи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85750" algn="just">
              <a:spcAft>
                <a:spcPts val="750"/>
              </a:spcAft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Переможцем не може бути учасник, який за сумарним результатом виступів на всіх обов’язкових турах відповідного етапу олімпіади набрав менше ніж 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третину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від максимально можливої сумарної (за всіма обов’язковими турами) кількості балів. </a:t>
            </a:r>
            <a:endParaRPr lang="uk-UA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Прізвища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імена переможців і по батькові (за наявності) учасників-учнів інтелектуальних змагань записують у дипломах в називному відмінку.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endParaRPr lang="uk-UA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321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285750">
              <a:spcBef>
                <a:spcPct val="20000"/>
              </a:spcBef>
              <a:spcAft>
                <a:spcPts val="750"/>
              </a:spcAft>
            </a:pPr>
            <a:r>
              <a:rPr lang="uk-UA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Для участі в </a:t>
            </a:r>
            <a:r>
              <a:rPr lang="uk-UA" sz="2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II </a:t>
            </a:r>
            <a:r>
              <a:rPr lang="uk-UA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етапі олімпіади організатори </a:t>
            </a:r>
            <a:r>
              <a:rPr lang="uk-UA" sz="2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 </a:t>
            </a:r>
            <a:r>
              <a:rPr lang="uk-UA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етапу в терміни, визначені </a:t>
            </a:r>
            <a:r>
              <a:rPr lang="uk-UA" sz="2200" dirty="0" smtClean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наказом Управління освіти і науки Херсонської ОВА</a:t>
            </a:r>
            <a:r>
              <a:rPr lang="uk-UA" sz="2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lang="uk-UA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подають до </a:t>
            </a:r>
            <a:r>
              <a:rPr lang="uk-UA" sz="2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КЗ МАН </a:t>
            </a:r>
            <a:r>
              <a:rPr lang="uk-UA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 електронній формі такі документи: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285750" algn="just">
              <a:spcAft>
                <a:spcPts val="750"/>
              </a:spcAft>
            </a:pP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підсумкові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протоколи 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етапу, затверджені головою журі та 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секретарем (</a:t>
            </a:r>
            <a:r>
              <a:rPr lang="uk-UA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додаток 1Положення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підсумковий наказ органу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 (відділу освіти) відповідної  локації про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 проведення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етапу олімпіад;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звіти про проведення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етапу олімпіад (</a:t>
            </a:r>
            <a:r>
              <a:rPr lang="uk-UA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додаток 2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заявку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участь у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II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етапі олімпіад (</a:t>
            </a:r>
            <a:r>
              <a:rPr lang="uk-UA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додаток 3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анкети переможців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етапу олімпіад (</a:t>
            </a:r>
            <a:r>
              <a:rPr lang="uk-UA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додаток 4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186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етап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285750" algn="just">
              <a:spcAft>
                <a:spcPts val="75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II етап олімпіади з того ж самого навчального предмета проводять в усіх регіонах / областях одночасно в день, визначений графіком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ІІ (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обласному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етапі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учасники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усіх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областей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матимуть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однакові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Звіти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 проведення II етапу олімпіад із навчальних предметів та заявки на участь команди в III етапі оргкомітети II етапу надсилають до НЦ «МАНУ» протягом 14 календарних днів після завершення відповідної олімпіади, але не пізніше 10 лютого поточного навчального року.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0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Учасники олімпіад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indent="285750" algn="just">
              <a:spcAft>
                <a:spcPts val="750"/>
              </a:spcAft>
            </a:pP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Учасники-учні Всеукраїнських і Міжнародних інтелектуальних змагань беруть участь в інтелектуальних змаганнях на добровільних засадах.</a:t>
            </a:r>
            <a:endParaRPr lang="en-US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Учасники-учні </a:t>
            </a: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мають право брати участь у кількох предметних олімпіадах, турнірах за умови, що строки їх проведення не збігаються.</a:t>
            </a:r>
            <a:endParaRPr lang="en-US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Учасниками-учнями </a:t>
            </a: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етапу олімпіади </a:t>
            </a: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можуть </a:t>
            </a: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бути всі здобувачі загальної середньої освіти, які подали індивідуальну заяву на участь у терміни, оголошені на офіційному </a:t>
            </a: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веб сайті  </a:t>
            </a:r>
            <a:r>
              <a:rPr lang="en-US" sz="5600" dirty="0"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</a:t>
            </a:r>
            <a:r>
              <a:rPr lang="en-US" sz="5600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2021man.wixsite.com/olimp</a:t>
            </a: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. </a:t>
            </a: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Подання індивідуальних заяв означає згоду учасника-учня та його батьків (інших законних представників) на збір, збереження й опрацювання персональних даних організаційними комітетами відповідних етапів.</a:t>
            </a:r>
            <a:endParaRPr lang="en-US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участі в II, III етапах олімпіади допускають лише учасників-учнів, які стали переможцями попереднього етапу відповідних олімпіад. </a:t>
            </a:r>
            <a:r>
              <a:rPr lang="uk-UA" sz="5600" dirty="0">
                <a:solidFill>
                  <a:prstClr val="black"/>
                </a:solidFill>
                <a:latin typeface="Times New Roman" panose="02020603050405020304" pitchFamily="18" charset="0"/>
              </a:rPr>
              <a:t>Кількісний склад учасників-учнів для участі в </a:t>
            </a:r>
            <a:r>
              <a:rPr lang="en-US" sz="5600" dirty="0">
                <a:solidFill>
                  <a:prstClr val="black"/>
                </a:solidFill>
                <a:latin typeface="Times New Roman" panose="02020603050405020304" pitchFamily="18" charset="0"/>
              </a:rPr>
              <a:t>II </a:t>
            </a:r>
            <a:r>
              <a:rPr lang="uk-UA" sz="5600" dirty="0">
                <a:solidFill>
                  <a:prstClr val="black"/>
                </a:solidFill>
                <a:latin typeface="Times New Roman" panose="02020603050405020304" pitchFamily="18" charset="0"/>
              </a:rPr>
              <a:t>етапі олімпіад із навчальних предметів визначають відповідно до рейтингу учасників-учнів і не може бути меншим 10 % та більшим за 25 % від загальної кількості учасників-учнів І етапу</a:t>
            </a:r>
            <a:r>
              <a:rPr lang="uk-UA" sz="56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)</a:t>
            </a:r>
          </a:p>
          <a:p>
            <a:pPr indent="285750" algn="just">
              <a:spcAft>
                <a:spcPts val="750"/>
              </a:spcAft>
            </a:pP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Будь-які </a:t>
            </a: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винятки щодо участі учасників-учнів у Всеукраїнських учнівських олімпіадах з навчальних предметів, не передбачені цим Положенням, </a:t>
            </a: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заборонені.</a:t>
            </a:r>
          </a:p>
          <a:p>
            <a:pPr indent="285750" algn="just">
              <a:spcAft>
                <a:spcPts val="750"/>
              </a:spcAft>
            </a:pPr>
            <a:r>
              <a:rPr lang="ru-RU" sz="5600" dirty="0" err="1" smtClean="0">
                <a:latin typeface="Times New Roman" panose="02020603050405020304" pitchFamily="18" charset="0"/>
              </a:rPr>
              <a:t>Учні</a:t>
            </a:r>
            <a:r>
              <a:rPr lang="ru-RU" sz="5600" dirty="0" smtClean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наукових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ліцеїв</a:t>
            </a:r>
            <a:r>
              <a:rPr lang="ru-RU" sz="5600" dirty="0">
                <a:latin typeface="Times New Roman" panose="02020603050405020304" pitchFamily="18" charset="0"/>
              </a:rPr>
              <a:t>, </a:t>
            </a:r>
            <a:r>
              <a:rPr lang="ru-RU" sz="5600" dirty="0" err="1">
                <a:latin typeface="Times New Roman" panose="02020603050405020304" pitchFamily="18" charset="0"/>
              </a:rPr>
              <a:t>засновником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яких</a:t>
            </a:r>
            <a:r>
              <a:rPr lang="ru-RU" sz="5600" dirty="0">
                <a:latin typeface="Times New Roman" panose="02020603050405020304" pitchFamily="18" charset="0"/>
              </a:rPr>
              <a:t> є </a:t>
            </a:r>
            <a:r>
              <a:rPr lang="ru-RU" sz="5600" dirty="0" err="1">
                <a:latin typeface="Times New Roman" panose="02020603050405020304" pitchFamily="18" charset="0"/>
              </a:rPr>
              <a:t>обласна</a:t>
            </a:r>
            <a:r>
              <a:rPr lang="ru-RU" sz="5600" dirty="0">
                <a:latin typeface="Times New Roman" panose="02020603050405020304" pitchFamily="18" charset="0"/>
              </a:rPr>
              <a:t> рада, </a:t>
            </a:r>
            <a:r>
              <a:rPr lang="ru-RU" sz="5600" dirty="0" err="1">
                <a:latin typeface="Times New Roman" panose="02020603050405020304" pitchFamily="18" charset="0"/>
              </a:rPr>
              <a:t>можуть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брати</a:t>
            </a:r>
            <a:r>
              <a:rPr lang="ru-RU" sz="5600" dirty="0">
                <a:latin typeface="Times New Roman" panose="02020603050405020304" pitchFamily="18" charset="0"/>
              </a:rPr>
              <a:t> участь </a:t>
            </a:r>
            <a:r>
              <a:rPr lang="ru-RU" sz="5600" dirty="0" err="1">
                <a:latin typeface="Times New Roman" panose="02020603050405020304" pitchFamily="18" charset="0"/>
              </a:rPr>
              <a:t>одразу</a:t>
            </a:r>
            <a:r>
              <a:rPr lang="ru-RU" sz="5600" dirty="0">
                <a:latin typeface="Times New Roman" panose="02020603050405020304" pitchFamily="18" charset="0"/>
              </a:rPr>
              <a:t> в II </a:t>
            </a:r>
            <a:r>
              <a:rPr lang="ru-RU" sz="5600" dirty="0" err="1">
                <a:latin typeface="Times New Roman" panose="02020603050405020304" pitchFamily="18" charset="0"/>
              </a:rPr>
              <a:t>етапі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олімпіад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із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навчальних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предметів</a:t>
            </a:r>
            <a:r>
              <a:rPr lang="ru-RU" sz="5600" dirty="0">
                <a:latin typeface="Times New Roman" panose="02020603050405020304" pitchFamily="18" charset="0"/>
              </a:rPr>
              <a:t> у </a:t>
            </a:r>
            <a:r>
              <a:rPr lang="ru-RU" sz="5600" dirty="0" err="1">
                <a:latin typeface="Times New Roman" panose="02020603050405020304" pitchFamily="18" charset="0"/>
              </a:rPr>
              <a:t>складі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окремих</a:t>
            </a:r>
            <a:r>
              <a:rPr lang="ru-RU" sz="5600" dirty="0">
                <a:latin typeface="Times New Roman" panose="02020603050405020304" pitchFamily="18" charset="0"/>
              </a:rPr>
              <a:t> команд, за </a:t>
            </a:r>
            <a:r>
              <a:rPr lang="ru-RU" sz="5600" dirty="0" err="1">
                <a:latin typeface="Times New Roman" panose="02020603050405020304" pitchFamily="18" charset="0"/>
              </a:rPr>
              <a:t>рішенням</a:t>
            </a:r>
            <a:r>
              <a:rPr lang="ru-RU" sz="5600" dirty="0">
                <a:latin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</a:rPr>
              <a:t>засновника</a:t>
            </a:r>
            <a:r>
              <a:rPr lang="ru-RU" sz="5600" dirty="0">
                <a:latin typeface="Times New Roman" panose="02020603050405020304" pitchFamily="18" charset="0"/>
              </a:rPr>
              <a:t>.</a:t>
            </a: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 час виконання учасниками-учнями завдань заборонено користуватися будь-якими засобами, окрім визначених і дозволених протоколом засідання журі відповідного етапу олімпіади, про що оголошено до початку його проведення.</a:t>
            </a:r>
            <a:endParaRPr lang="en-US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5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uk-UA" sz="5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всіх етапах олімпіад із навчальних предметів учні мають право брати участь в інтелектуальних змаганнях за клас (курс) не молодший, ніж клас (курс) їх навчання в закладах загальної середньої та професійної (професійно-технічної) освіти в межах визначених вікових груп для кожного навчального предмета.</a:t>
            </a:r>
            <a:endParaRPr lang="en-US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173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Контактна інформація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695299"/>
              </p:ext>
            </p:extLst>
          </p:nvPr>
        </p:nvGraphicFramePr>
        <p:xfrm>
          <a:off x="457200" y="1052737"/>
          <a:ext cx="8229599" cy="4855425"/>
        </p:xfrm>
        <a:graphic>
          <a:graphicData uri="http://schemas.openxmlformats.org/drawingml/2006/table">
            <a:tbl>
              <a:tblPr firstRow="1" firstCol="1" bandRow="1"/>
              <a:tblGrid>
                <a:gridCol w="476996">
                  <a:extLst>
                    <a:ext uri="{9D8B030D-6E8A-4147-A177-3AD203B41FA5}">
                      <a16:colId xmlns:a16="http://schemas.microsoft.com/office/drawing/2014/main" val="3527410543"/>
                    </a:ext>
                  </a:extLst>
                </a:gridCol>
                <a:gridCol w="2477450">
                  <a:extLst>
                    <a:ext uri="{9D8B030D-6E8A-4147-A177-3AD203B41FA5}">
                      <a16:colId xmlns:a16="http://schemas.microsoft.com/office/drawing/2014/main" val="4080770130"/>
                    </a:ext>
                  </a:extLst>
                </a:gridCol>
                <a:gridCol w="3196891">
                  <a:extLst>
                    <a:ext uri="{9D8B030D-6E8A-4147-A177-3AD203B41FA5}">
                      <a16:colId xmlns:a16="http://schemas.microsoft.com/office/drawing/2014/main" val="3131435141"/>
                    </a:ext>
                  </a:extLst>
                </a:gridCol>
                <a:gridCol w="2078262">
                  <a:extLst>
                    <a:ext uri="{9D8B030D-6E8A-4147-A177-3AD203B41FA5}">
                      <a16:colId xmlns:a16="http://schemas.microsoft.com/office/drawing/2014/main" val="2002344770"/>
                    </a:ext>
                  </a:extLst>
                </a:gridCol>
              </a:tblGrid>
              <a:tr h="432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ПІБ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Олімпіади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Моб.тел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32387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Мороз Тетяна Семенівна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Географія (8-11 класи)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Хімія (8-11 класи)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Біологія (8-11 класи)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0660137598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30469"/>
                  </a:ext>
                </a:extLst>
              </a:tr>
              <a:tr h="9281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Марченко Ірина Віталіївна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 (8-11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Інформаційні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технології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(9-11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Інформатика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(8-11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0502553968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80465"/>
                  </a:ext>
                </a:extLst>
              </a:tr>
              <a:tr h="4640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Сидоренко Оксана Володимирівна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Українська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мова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література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(8-11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Іноземні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мови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(9-11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0669218322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968401"/>
                  </a:ext>
                </a:extLst>
              </a:tr>
              <a:tr h="4640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Усова</a:t>
                      </a: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Наталія Володимирівна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Фізика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(8-11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Астрономія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(10-11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0999000760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469096"/>
                  </a:ext>
                </a:extLst>
              </a:tr>
              <a:tr h="4640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Ципцюк</a:t>
                      </a: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Оксана Миколаївна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Правознавство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(9-11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(8-11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0506984110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337838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Шановський</a:t>
                      </a: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Сергій Олександрович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Директор комунального закладу «Мала академія наук учнівської молоді Херсонської обласної ради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0955398794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959275"/>
                  </a:ext>
                </a:extLst>
              </a:tr>
              <a:tr h="232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Сургаєва</a:t>
                      </a: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Вікторія Валеріївна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Консультант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0506437719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069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781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Всеукраїнських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учнівських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2025/2026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lang="en-US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uk-UA" sz="540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en-US" sz="540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7056" y="3114180"/>
            <a:ext cx="5174704" cy="374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232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285750">
              <a:spcAft>
                <a:spcPts val="750"/>
              </a:spcAft>
            </a:pP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 завданнями інтелектуальних змагань є: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285750" algn="just">
              <a:spcAft>
                <a:spcPts val="75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виявлення й підтримка обдарованої учнівської молоді, реалізація її здібностей, формування в неї навичок вирішення складних завдань, критичного мислення;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підвищення інтересу до поглибленого вивчення навчальних і спеціальних дисциплін та фахової підготовки учнів, уміння переконливо доводити свою думку;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удосконалення рівня знань учнів і формування в них умінь вирішувати складні завдання;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 спільноти однодумців і налагодження партнерських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зв’язків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освіти, науки та бізнесу;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відбір учасників-учнів і формування команд для участі в інтелектуальних змаганнях міжнародного значення, зокрема в міжнародних олімпіадах, турнірах тощо.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77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uk-UA" sz="20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7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Нормативно-правове  забезпечення</a:t>
            </a:r>
            <a:r>
              <a:rPr lang="uk-UA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uk-UA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7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uk-UA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Всеукраїнських учнівських олімпіад</a:t>
            </a:r>
            <a:br>
              <a:rPr lang="uk-UA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із навчальних предметів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sz="27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 </a:t>
            </a:r>
            <a:r>
              <a:rPr lang="ru-RU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року №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1820 </a:t>
            </a:r>
            <a:r>
              <a:rPr lang="ru-RU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Зареєстровано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Міністерстві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лютого 2025 року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187/43593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4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zakon.rada.gov.ua/laws/show/z0187-25#Text</a:t>
            </a:r>
            <a:endParaRPr lang="ru-RU" sz="1400" b="1" i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науки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1165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20.08.25 «Про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2025/2026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16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mon.gov.ua/npa/pro-provedennia-vseukrainskykh-uchnivskykh-olimpiad-z-navchalnykh-predmetiv-u-20252026-navchalnomu-rotsi</a:t>
            </a:r>
            <a:endParaRPr lang="uk-UA" sz="1600" b="1" i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 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1/13233-25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24.06.2025,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«НЦ МАНУ»)</a:t>
            </a:r>
          </a:p>
          <a:p>
            <a:pPr>
              <a:buFontTx/>
              <a:buChar char="-"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освіти і науки Херсонської обласної військової адміністрації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Листи Управління освіти і науки Херсонської обласної військової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 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«Мала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Організація та проведення Всеукраїнських </a:t>
            </a:r>
            <a:r>
              <a:rPr lang="uk-UA" sz="28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учнівських олімпіад</a:t>
            </a:r>
            <a:br>
              <a:rPr lang="uk-UA" sz="28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із навчальних предметів</a:t>
            </a:r>
            <a:r>
              <a:rPr lang="ru-RU" sz="28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Відповідальним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за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sz="24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центром «Мала </a:t>
            </a:r>
            <a:r>
              <a:rPr lang="ru-RU" sz="2400" b="1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академію</a:t>
            </a:r>
            <a:r>
              <a:rPr lang="ru-RU" sz="24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 </a:t>
            </a:r>
            <a:r>
              <a:rPr lang="ru-RU" sz="2400" b="1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профільну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загальнодержавну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інституцію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зарекомендувала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як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обдарованою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молоддю</a:t>
            </a:r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i="1" dirty="0" err="1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lang="ru-RU" sz="18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координатор).</a:t>
            </a:r>
          </a:p>
          <a:p>
            <a:r>
              <a:rPr lang="uk-UA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Комунальний заклад «Мала академія наук» учнівської молоді Херсонської обласної ради </a:t>
            </a:r>
            <a:r>
              <a:rPr lang="ru-RU" sz="24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 err="1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регіональний</a:t>
            </a:r>
            <a:r>
              <a:rPr lang="ru-RU" sz="24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координатор)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218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Більше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можливостей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для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залучення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талантів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uk-UA" sz="31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</a:t>
            </a:r>
            <a:r>
              <a:rPr lang="uk-UA" sz="3100" b="1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самовисування</a:t>
            </a:r>
            <a:r>
              <a:rPr lang="uk-UA" sz="31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І (місцевий) етап</a:t>
            </a:r>
            <a:r>
              <a:rPr lang="uk-UA" sz="31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олімпіади, без посередництва школи чи вчителів (реєстрація починається за 21 день до початку проведення певної олімпіади та закінчується в терміни визначені організаторами);</a:t>
            </a:r>
          </a:p>
          <a:p>
            <a:pPr lvl="0"/>
            <a:r>
              <a:rPr lang="uk-UA" sz="31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 олімпіад і турнірів для дітей з ООП</a:t>
            </a:r>
            <a:r>
              <a:rPr lang="uk-UA" sz="31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(особливими освітніми потребами);</a:t>
            </a:r>
          </a:p>
          <a:p>
            <a:pPr lvl="0"/>
            <a:r>
              <a:rPr lang="uk-UA" sz="31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участі українських учнів із-за кордону:</a:t>
            </a:r>
            <a:r>
              <a:rPr lang="uk-UA" sz="31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такі учні приєднуватимуться до ІІ етапу олімпіади і писатимуть її дистанційно з дотриманням заходів для академічної доброчесності;</a:t>
            </a:r>
          </a:p>
          <a:p>
            <a:pPr lvl="0"/>
            <a:r>
              <a:rPr lang="uk-UA" sz="31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системна підготовка учнівського </a:t>
            </a:r>
            <a:r>
              <a:rPr lang="uk-UA" sz="3100" b="1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олімпіадного</a:t>
            </a:r>
            <a:r>
              <a:rPr lang="uk-UA" sz="31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резерву</a:t>
            </a:r>
            <a:r>
              <a:rPr lang="uk-UA" sz="31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(школи, навчальні збори, відбіркові та тренувальні збори);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142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Всеукраїнські учнівські олімпіади проводять щороку серед учнів закладів загальної середньої, позашкільної, професійної (професійно-технічної), фахової </a:t>
            </a:r>
            <a:r>
              <a:rPr lang="uk-UA" sz="2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освіти, із таких навчальних предметів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1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Перелік</a:t>
            </a:r>
            <a:r>
              <a:rPr lang="ru-RU" sz="21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І-ІІ </a:t>
            </a:r>
            <a:r>
              <a:rPr lang="ru-RU" sz="21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етапів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Всеукраїнських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учнівських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олімпіад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з </a:t>
            </a:r>
            <a:r>
              <a:rPr lang="ru-RU" sz="21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навчальних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предметів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у </a:t>
            </a:r>
            <a:r>
              <a:rPr lang="ru-RU" sz="21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2025/2026 </a:t>
            </a:r>
            <a:r>
              <a:rPr lang="ru-RU" sz="21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навчальному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1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році</a:t>
            </a:r>
            <a:r>
              <a:rPr lang="ru-RU" sz="21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:</a:t>
            </a:r>
          </a:p>
          <a:p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Англійська мова (9-11 класи)	</a:t>
            </a:r>
          </a:p>
          <a:p>
            <a:r>
              <a:rPr lang="uk-UA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Астрономія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(10-11 класи)	</a:t>
            </a:r>
          </a:p>
          <a:p>
            <a:r>
              <a:rPr lang="uk-UA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Біологія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 .	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Географія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(8-11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r>
              <a:rPr lang="uk-UA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Інформатика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</a:p>
          <a:p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Інформаційні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технології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(9-11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Іспанська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(9-11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r>
              <a:rPr lang="uk-UA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Історія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uk-UA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Математика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Німецька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(9-11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r>
              <a:rPr lang="uk-UA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Правознавство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(9-11 класи)	</a:t>
            </a:r>
          </a:p>
          <a:p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Українська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література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(8-11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r>
              <a:rPr lang="uk-UA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Фізика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</a:p>
          <a:p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Французька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(9-11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Хімія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(8-І 1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ru-RU" sz="180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020984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Всеукраїнських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учнівських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2025/2026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en-US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</a:rPr>
            </a:br>
            <a:endParaRPr 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Астрономія (10-11 класи)	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Біологія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Географія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Інформатика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</a:p>
          <a:p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Інформаційні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9-11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Історія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Математика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Правознавство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(9-11 класи)	</a:t>
            </a:r>
          </a:p>
          <a:p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Українська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література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(8-11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	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Фізика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Хімія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(8-11 класи)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260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відкривають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algn="just">
              <a:spcAft>
                <a:spcPts val="750"/>
              </a:spcAft>
              <a:buNone/>
            </a:pPr>
            <a:r>
              <a:rPr lang="uk-UA" sz="2000" b="1" i="1" dirty="0">
                <a:solidFill>
                  <a:srgbClr val="333333"/>
                </a:solidFill>
                <a:latin typeface="innerspace"/>
              </a:rPr>
              <a:t>Всеукраїнські олімпіади відбуватимуться в 3 </a:t>
            </a:r>
            <a:r>
              <a:rPr lang="uk-UA" sz="2000" b="1" i="1" dirty="0" smtClean="0">
                <a:solidFill>
                  <a:srgbClr val="333333"/>
                </a:solidFill>
                <a:latin typeface="innerspace"/>
              </a:rPr>
              <a:t>етапи:</a:t>
            </a:r>
            <a:endParaRPr lang="uk-UA" sz="2000" dirty="0" smtClean="0"/>
          </a:p>
          <a:p>
            <a:pPr indent="285750" algn="just">
              <a:spcAft>
                <a:spcPts val="750"/>
              </a:spcAft>
            </a:pPr>
            <a:r>
              <a:rPr lang="uk-UA" sz="2000" dirty="0" smtClean="0">
                <a:solidFill>
                  <a:srgbClr val="333333"/>
                </a:solidFill>
                <a:latin typeface="innerspace"/>
              </a:rPr>
              <a:t>І </a:t>
            </a:r>
            <a:r>
              <a:rPr lang="uk-UA" sz="2000" dirty="0">
                <a:solidFill>
                  <a:srgbClr val="333333"/>
                </a:solidFill>
                <a:latin typeface="innerspace"/>
              </a:rPr>
              <a:t>етап — місцевий з відкритою реєстрацією для всіх </a:t>
            </a:r>
            <a:r>
              <a:rPr lang="uk-UA" sz="2000" dirty="0" smtClean="0">
                <a:solidFill>
                  <a:srgbClr val="333333"/>
                </a:solidFill>
                <a:latin typeface="innerspace"/>
              </a:rPr>
              <a:t>охочих (</a:t>
            </a:r>
            <a:r>
              <a:rPr lang="uk-UA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проводять з </a:t>
            </a:r>
            <a:r>
              <a:rPr lang="uk-UA" sz="1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01 жовтня до 10 листопада </a:t>
            </a:r>
            <a:r>
              <a:rPr lang="uk-UA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поточного навчального року згідно із затвердженим графіком одночасно в усіх опорних локаціях області за відповідними навчальними </a:t>
            </a:r>
            <a:r>
              <a:rPr lang="uk-UA" sz="1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предметами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Реєстрація на перший етап розпочинається за 21 день до проведення олімпіади.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forms.gle/bNvppLWwst9ZB7hp7</a:t>
            </a:r>
            <a:r>
              <a:rPr lang="uk-UA" sz="20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2000" dirty="0" smtClean="0">
                <a:solidFill>
                  <a:srgbClr val="333333"/>
                </a:solidFill>
                <a:latin typeface="innerspace"/>
              </a:rPr>
              <a:t>ІІ </a:t>
            </a:r>
            <a:r>
              <a:rPr lang="uk-UA" sz="2000" dirty="0">
                <a:solidFill>
                  <a:srgbClr val="333333"/>
                </a:solidFill>
                <a:latin typeface="innerspace"/>
              </a:rPr>
              <a:t>етап — обласний </a:t>
            </a:r>
            <a:r>
              <a:rPr lang="uk-UA" sz="2000" dirty="0" smtClean="0">
                <a:solidFill>
                  <a:srgbClr val="333333"/>
                </a:solidFill>
                <a:latin typeface="innerspace"/>
              </a:rPr>
              <a:t>+ </a:t>
            </a:r>
            <a:r>
              <a:rPr lang="uk-UA" sz="2000" dirty="0">
                <a:solidFill>
                  <a:srgbClr val="333333"/>
                </a:solidFill>
                <a:latin typeface="innerspace"/>
              </a:rPr>
              <a:t>учні наукових </a:t>
            </a:r>
            <a:r>
              <a:rPr lang="uk-UA" sz="2000" dirty="0" smtClean="0">
                <a:solidFill>
                  <a:srgbClr val="333333"/>
                </a:solidFill>
                <a:latin typeface="innerspace"/>
              </a:rPr>
              <a:t>ліцеїв </a:t>
            </a:r>
            <a:r>
              <a:rPr lang="uk-UA" sz="1800" i="1" dirty="0" smtClean="0">
                <a:solidFill>
                  <a:srgbClr val="333333"/>
                </a:solidFill>
                <a:latin typeface="innerspace"/>
              </a:rPr>
              <a:t>(</a:t>
            </a:r>
            <a:r>
              <a:rPr lang="uk-UA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проводять із </a:t>
            </a:r>
            <a:r>
              <a:rPr lang="uk-UA" sz="1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01 грудня до 26 січня </a:t>
            </a:r>
            <a:r>
              <a:rPr lang="uk-UA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поточного навчального року за графіком, який визначає щорічно НЦ «МАНУ</a:t>
            </a:r>
            <a:r>
              <a:rPr lang="uk-UA" sz="1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»).</a:t>
            </a:r>
          </a:p>
          <a:p>
            <a:pPr indent="285750" algn="just">
              <a:spcAft>
                <a:spcPts val="750"/>
              </a:spcAft>
            </a:pPr>
            <a:r>
              <a:rPr lang="uk-UA" sz="2000" dirty="0" smtClean="0">
                <a:solidFill>
                  <a:srgbClr val="333333"/>
                </a:solidFill>
                <a:latin typeface="innerspace"/>
              </a:rPr>
              <a:t>ІІІ </a:t>
            </a:r>
            <a:r>
              <a:rPr lang="uk-UA" sz="2000" dirty="0">
                <a:solidFill>
                  <a:srgbClr val="333333"/>
                </a:solidFill>
                <a:latin typeface="innerspace"/>
              </a:rPr>
              <a:t>етап — державний + переможці закордонного округу + учні УФМЛ (в олімпіадах з математики, астрономії, фізики</a:t>
            </a:r>
            <a:r>
              <a:rPr lang="uk-UA" sz="2000" dirty="0" smtClean="0">
                <a:solidFill>
                  <a:srgbClr val="333333"/>
                </a:solidFill>
                <a:latin typeface="innerspace"/>
              </a:rPr>
              <a:t>) </a:t>
            </a:r>
            <a:r>
              <a:rPr lang="uk-UA" sz="1800" i="1" dirty="0" smtClean="0">
                <a:solidFill>
                  <a:srgbClr val="333333"/>
                </a:solidFill>
                <a:latin typeface="innerspace"/>
              </a:rPr>
              <a:t>(</a:t>
            </a:r>
            <a:r>
              <a:rPr lang="uk-UA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проводять у строки </a:t>
            </a:r>
            <a:r>
              <a:rPr lang="uk-UA" sz="1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 березня — 10 травня </a:t>
            </a:r>
            <a:r>
              <a:rPr lang="uk-UA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поточного навчального року на державному </a:t>
            </a:r>
            <a:r>
              <a:rPr lang="uk-UA" sz="1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рівні).</a:t>
            </a:r>
            <a:endParaRPr lang="en-US" sz="1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2876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етап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285750" algn="just">
              <a:spcAft>
                <a:spcPts val="750"/>
              </a:spcAft>
            </a:pP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етап олімпіад 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проводять за графіком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одночасно в усіх опорних локаціях області за відповідними навчальними предметами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Оргкомітети оголошують та поширюють інформацію про відкриту реєстрацію учасників-учнів для участі в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 олімпіад не менше ніж за три тижні 21 календарний день до дати проведення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етапу олімпіади з навчального предмета, або, у разі наявності, до відбіркового туру, із тривалістю реєстрації не менше 7 календарних днів.</a:t>
            </a:r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lvl="0"/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Персональний склад оргкомітетів і журі, зокрема голів журі, їхніх заступників, секретарів, експертів-консультантів олімпіад, усі рішення відповідних оргкомітетів затверджують наказами органів управління у сфері освіти, які організовують І етапи олімпіад із навчальних предметів у відповідних територіальних громадах</a:t>
            </a:r>
          </a:p>
          <a:p>
            <a:pPr lvl="0"/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Звіти про проведення І етапу олімпіад з навчальних предметів і заявки на участь команди у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 </a:t>
            </a:r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етапі оргкомітети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етапу надсилають протягом 14 календарних днів після завершення відповідної олімпіади, але не пізніше 25 листопада поточного навчального року </a:t>
            </a:r>
            <a:r>
              <a:rPr lang="uk-UA" sz="1800" i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електронну </a:t>
            </a:r>
            <a:r>
              <a:rPr lang="uk-UA" sz="1800" i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скриньку </a:t>
            </a:r>
            <a:r>
              <a:rPr lang="en-US" sz="1800" i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man.olymp.kherson@gmail.com</a:t>
            </a:r>
            <a:r>
              <a:rPr lang="uk-UA" sz="1800" i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1800" i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777153"/>
      </p:ext>
    </p:extLst>
  </p:cSld>
  <p:clrMapOvr>
    <a:masterClrMapping/>
  </p:clrMapOvr>
</p:sld>
</file>

<file path=ppt/theme/theme1.xml><?xml version="1.0" encoding="utf-8"?>
<a:theme xmlns:a="http://schemas.openxmlformats.org/drawingml/2006/main" name="4_aksesuary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15783FE-50CA-484F-AF57-29198C702E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в клетку с канцелярскими принадлежностями</Template>
  <TotalTime>1628</TotalTime>
  <Words>1549</Words>
  <Application>Microsoft Office PowerPoint</Application>
  <PresentationFormat>Экран (4:3)</PresentationFormat>
  <Paragraphs>268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Garamond</vt:lpstr>
      <vt:lpstr>Impact</vt:lpstr>
      <vt:lpstr>innerspace</vt:lpstr>
      <vt:lpstr>Times New Roman</vt:lpstr>
      <vt:lpstr>4_aksesuary</vt:lpstr>
      <vt:lpstr>Про проведення Всеукраїнських учнівських олімпіад з навчальних предметів у 2025/2026 навчальному році</vt:lpstr>
      <vt:lpstr>Основними завданнями інтелектуальних змагань є: </vt:lpstr>
      <vt:lpstr>  Нормативно-правове  забезпечення  Всеукраїнських учнівських олімпіад  із навчальних предметів </vt:lpstr>
      <vt:lpstr>Організація та проведення Всеукраїнських учнівських олімпіад  із навчальних предметів </vt:lpstr>
      <vt:lpstr>Більше можливостей для залучення нових талантів:</vt:lpstr>
      <vt:lpstr>Всеукраїнські учнівські олімпіади проводять щороку серед учнів закладів загальної середньої, позашкільної, професійної (професійно-технічної), фахової передвищої освіти, із таких навчальних предметів</vt:lpstr>
      <vt:lpstr> Перелік Ш етапу Всеукраїнських учнівських олімпіад з навчальних предметів у 2025/2026 навчальному році  </vt:lpstr>
      <vt:lpstr>зміни, що відкривають нові можливості:</vt:lpstr>
      <vt:lpstr>І етап</vt:lpstr>
      <vt:lpstr>Локації проведення І етапу Олімпіад:</vt:lpstr>
      <vt:lpstr>Локації проведення І етапу Олімпіад:</vt:lpstr>
      <vt:lpstr>Визначення переможців:</vt:lpstr>
      <vt:lpstr>Для участі в II етапі олімпіади організатори I етапу в терміни, визначені наказом Управління освіти і науки Херсонської ОВА, подають до КЗ МАН в електронній формі такі документи: </vt:lpstr>
      <vt:lpstr>ІІ етап</vt:lpstr>
      <vt:lpstr>Учасники олімпіад </vt:lpstr>
      <vt:lpstr>Контактна інформація</vt:lpstr>
      <vt:lpstr>Про проведення Всеукраїнських учнівських олімпіад з навчальних предметів у 2025/2026 навчальному році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проведення Всеукраїнських учнівських олімпіад з навчальних предметів у 2025/2026 навчальному році</dc:title>
  <dc:subject>Шаблон оформления</dc:subject>
  <dc:creator>surgaevavika@gmail.com</dc:creator>
  <cp:keywords/>
  <dc:description>Шаблон оформления
Корпорация Майкрософт</dc:description>
  <cp:lastModifiedBy>surgaevavika@gmail.com</cp:lastModifiedBy>
  <cp:revision>53</cp:revision>
  <dcterms:created xsi:type="dcterms:W3CDTF">2025-09-04T10:55:54Z</dcterms:created>
  <dcterms:modified xsi:type="dcterms:W3CDTF">2025-09-12T12:41:35Z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TC019087009991</vt:lpwstr>
  </property>
</Properties>
</file>